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12192000"/>
  <p:notesSz cx="6858000" cy="9144000"/>
  <p:embeddedFontLst>
    <p:embeddedFont>
      <p:font typeface="Spectral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jLfZuaCA+6UYGzUkv9OknG7/I/f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Ethan Fang"/>
  <p:cmAuthor clrIdx="1" id="1" initials="" lastIdx="3" name="Sidharth Jinda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Spectral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pectral-italic.fntdata"/><Relationship Id="rId47" Type="http://schemas.openxmlformats.org/officeDocument/2006/relationships/font" Target="fonts/Spectral-bold.fntdata"/><Relationship Id="rId49" Type="http://schemas.openxmlformats.org/officeDocument/2006/relationships/font" Target="fonts/Spectral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30T04:20:30.484">
    <p:pos x="639" y="1565"/>
    <p:text>@sxj803@case.edu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pKdgIWU"/>
      </p:ext>
    </p:extLst>
  </p:cm>
  <p:cm authorId="0" idx="2" dt="2025-09-30T04:20:06.506">
    <p:pos x="639" y="1665"/>
    <p:text>@kds109@case.edu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pKdgIWM"/>
      </p:ext>
    </p:extLst>
  </p:cm>
  <p:cm authorId="0" idx="3" dt="2025-10-03T01:36:19.959">
    <p:pos x="639" y="1765"/>
    <p:text>@awm65@case.edu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pKdgIWY"/>
      </p:ext>
    </p:extLst>
  </p:cm>
  <p:cm authorId="1" idx="1" dt="2025-10-03T01:36:11.913">
    <p:pos x="639" y="1765"/>
    <p:text>_Marked as resolved_</p:text>
    <p:extLst>
      <p:ext uri="{C676402C-5697-4E1C-873F-D02D1690AC5C}">
        <p15:threadingInfo timeZoneBias="0">
          <p15:parentCm authorId="0" idx="3"/>
        </p15:threadingInfo>
      </p:ext>
      <p:ext uri="http://customooxmlschemas.google.com/">
        <go:slidesCustomData xmlns:go="http://customooxmlschemas.google.com/" commentPostId="AAABr4Wri1g"/>
      </p:ext>
    </p:extLst>
  </p:cm>
  <p:cm authorId="1" idx="2" dt="2025-10-03T01:36:19.959">
    <p:pos x="639" y="1765"/>
    <p:text>_Re-opened_</p:text>
    <p:extLst>
      <p:ext uri="{C676402C-5697-4E1C-873F-D02D1690AC5C}">
        <p15:threadingInfo timeZoneBias="0">
          <p15:parentCm authorId="0" idx="3"/>
        </p15:threadingInfo>
      </p:ext>
      <p:ext uri="http://customooxmlschemas.google.com/">
        <go:slidesCustomData xmlns:go="http://customooxmlschemas.google.com/" commentPostId="AAABr4Wri1k"/>
      </p:ext>
    </p:extLst>
  </p:cm>
  <p:cm authorId="0" idx="4" dt="2025-09-30T04:20:19.503">
    <p:pos x="639" y="1865"/>
    <p:text>@mxs1938@case.edu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pKdgIWQ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0-03T01:04:34.922">
    <p:pos x="4786" y="2183"/>
    <p:text>fire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r4Wri1Q"/>
      </p:ext>
    </p:extLst>
  </p:cm>
  <p:cm authorId="1" idx="3" dt="2025-10-03T01:04:34.922">
    <p:pos x="4786" y="2183"/>
    <p:text>bet thanks</p:text>
    <p:extLst>
      <p:ext uri="{C676402C-5697-4E1C-873F-D02D1690AC5C}">
        <p15:threadingInfo timeZoneBias="0">
          <p15:parentCm authorId="0" idx="5"/>
        </p15:threadingInfo>
      </p:ext>
      <p:ext uri="http://customooxmlschemas.google.com/">
        <go:slidesCustomData xmlns:go="http://customooxmlschemas.google.com/" commentPostId="AAABr4Wri1U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10-03T15:53:53.307">
    <p:pos x="6000" y="0"/>
    <p:text>@sxj803@case.edu i like it, very intuitive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pMSghfs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78c0f8ae3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878c0f8ae3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172" name="Google Shape;172;g3878c0f8ae3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4f36c1e0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84f36c1e0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79" name="Google Shape;179;g384f36c1e0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4f36c1e0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84f36c1e0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briefly exotics more broadly before making the final point</a:t>
            </a:r>
            <a:endParaRPr/>
          </a:p>
        </p:txBody>
      </p:sp>
      <p:sp>
        <p:nvSpPr>
          <p:cNvPr id="185" name="Google Shape;185;g384f36c1e02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4f36c1e02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84f36c1e02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84f36c1e02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8b6a862e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88b6a862e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Gus</a:t>
            </a:r>
            <a:endParaRPr/>
          </a:p>
        </p:txBody>
      </p:sp>
      <p:sp>
        <p:nvSpPr>
          <p:cNvPr id="202" name="Google Shape;202;g388b6a862e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8b6a862e3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88b6a862e3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88b6a862e3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e9ec6322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8e9ec6322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8e9ec63229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e9ec6322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8e9ec6322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38e9ec63229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7a56324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87a56324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Gus</a:t>
            </a:r>
            <a:endParaRPr/>
          </a:p>
        </p:txBody>
      </p:sp>
      <p:sp>
        <p:nvSpPr>
          <p:cNvPr id="245" name="Google Shape;245;g387a56324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7a563241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87a563241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87a5632412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e9ec63229_1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8e9ec63229_1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Important to note WHERE all these types of contracts come from: mostly because people want a way to make money</a:t>
            </a:r>
            <a:endParaRPr/>
          </a:p>
        </p:txBody>
      </p:sp>
      <p:sp>
        <p:nvSpPr>
          <p:cNvPr id="112" name="Google Shape;112;g38e9ec63229_1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7a5632412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87a5632412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High Trading Volume - Strong demand and large pool of buyers and sellers</a:t>
            </a:r>
            <a:br>
              <a:rPr lang="en-US"/>
            </a:br>
            <a:r>
              <a:rPr lang="en-US"/>
              <a:t>High Competition - Traders and market makers competing for the better prices</a:t>
            </a:r>
            <a:br>
              <a:rPr lang="en-US"/>
            </a:br>
            <a:r>
              <a:rPr lang="en-US"/>
              <a:t>Easy Access - Ability for someone with no experience in the market to get 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Volatility - Frequency of change</a:t>
            </a:r>
            <a:endParaRPr/>
          </a:p>
        </p:txBody>
      </p:sp>
      <p:sp>
        <p:nvSpPr>
          <p:cNvPr id="259" name="Google Shape;259;g387a5632412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7a5632412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87a5632412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Ask what is a market with low spread and low liquidity. ANS - A market with high buyer interest but low trading volume, such as a small cap stock has a major announcement</a:t>
            </a:r>
            <a:endParaRPr/>
          </a:p>
        </p:txBody>
      </p:sp>
      <p:sp>
        <p:nvSpPr>
          <p:cNvPr id="267" name="Google Shape;267;g387a5632412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7a5632412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87a5632412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387a5632412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87a5632412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87a5632412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387a5632412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7a5632412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87a5632412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387a5632412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87a5632412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87a5632412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387a5632412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7a5632412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87a5632412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387a5632412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84cb68a28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84cb68a28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314" name="Google Shape;314;g384cb68a28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e9ec63229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38e9ec63229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38e9ec63229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e9ec63229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8e9ec63229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38e9ec63229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20" name="Google Shape;12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e9ec63229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8e9ec63229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8e9ec63229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e9ec63229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8e9ec63229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38e9ec63229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e9ec63229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8e9ec63229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38e9ec63229_1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8e9ec63229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8e9ec63229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8e9ec63229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8e9ec63229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8e9ec63229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38e9ec63229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e9ec63229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8e9ec63229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38e9ec63229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8e9ec63229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8e9ec63229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38e9ec63229_1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8e9ec63229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8e9ec63229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38e9ec63229_1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8e9ec63229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8e9ec63229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38e9ec63229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980c813b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8980c813b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398" name="Google Shape;398;g28980c813b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1228b536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81228b536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27" name="Google Shape;127;g381228b536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</a:t>
            </a:r>
            <a:endParaRPr/>
          </a:p>
        </p:txBody>
      </p:sp>
      <p:sp>
        <p:nvSpPr>
          <p:cNvPr id="411" name="Google Shape;41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f4b4fa32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7f4b4fa32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Important to note WHERE all these types of contracts come from: mostly because people want a way to make money</a:t>
            </a:r>
            <a:endParaRPr/>
          </a:p>
        </p:txBody>
      </p:sp>
      <p:sp>
        <p:nvSpPr>
          <p:cNvPr id="133" name="Google Shape;133;g37f4b4fa32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78c0f8ae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878c0f8ae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140" name="Google Shape;140;g3878c0f8ae3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78c0f8ae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878c0f8ae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briefly exotics more broadly before making the final point</a:t>
            </a:r>
            <a:endParaRPr/>
          </a:p>
        </p:txBody>
      </p:sp>
      <p:sp>
        <p:nvSpPr>
          <p:cNvPr id="147" name="Google Shape;147;g3878c0f8ae3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78c0f8ae3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878c0f8ae3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the point that if price at expiry was say 40$, then you would not exercise the option and would rather just take the 5$ hit</a:t>
            </a:r>
            <a:endParaRPr/>
          </a:p>
        </p:txBody>
      </p:sp>
      <p:sp>
        <p:nvSpPr>
          <p:cNvPr id="157" name="Google Shape;157;g3878c0f8ae3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78c0f8ae3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878c0f8ae3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Emphasize that there are MANY MANY ways to make money off options, this is what quant researchers do</a:t>
            </a:r>
            <a:endParaRPr/>
          </a:p>
        </p:txBody>
      </p:sp>
      <p:sp>
        <p:nvSpPr>
          <p:cNvPr id="164" name="Google Shape;164;g3878c0f8ae3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441918" y="3329790"/>
            <a:ext cx="4941771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17"/>
          <p:cNvGrpSpPr/>
          <p:nvPr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75" name="Google Shape;75;p17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17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838200" y="2705177"/>
            <a:ext cx="5733772" cy="44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25"/>
          <p:cNvSpPr txBox="1"/>
          <p:nvPr>
            <p:ph idx="2" type="body"/>
          </p:nvPr>
        </p:nvSpPr>
        <p:spPr>
          <a:xfrm>
            <a:off x="838199" y="3154166"/>
            <a:ext cx="5733773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3" type="body"/>
          </p:nvPr>
        </p:nvSpPr>
        <p:spPr>
          <a:xfrm>
            <a:off x="7887108" y="2705177"/>
            <a:ext cx="3943627" cy="44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25"/>
          <p:cNvSpPr txBox="1"/>
          <p:nvPr>
            <p:ph idx="4" type="body"/>
          </p:nvPr>
        </p:nvSpPr>
        <p:spPr>
          <a:xfrm>
            <a:off x="7887107" y="3164867"/>
            <a:ext cx="3943627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84398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25"/>
          <p:cNvPicPr preferRelativeResize="0"/>
          <p:nvPr/>
        </p:nvPicPr>
        <p:blipFill rotWithShape="1">
          <a:blip r:embed="rId2">
            <a:alphaModFix/>
          </a:blip>
          <a:srcRect b="73496" l="18645" r="28732" t="319"/>
          <a:stretch/>
        </p:blipFill>
        <p:spPr>
          <a:xfrm flipH="1" rot="10800000">
            <a:off x="6308436" y="-11"/>
            <a:ext cx="5883564" cy="23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322388" y="2763078"/>
            <a:ext cx="7288212" cy="340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9" name="Google Shape;89;p19"/>
          <p:cNvGrpSpPr/>
          <p:nvPr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90" name="Google Shape;90;p19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9"/>
            <p:cNvCxnSpPr/>
            <p:nvPr/>
          </p:nvCxnSpPr>
          <p:spPr>
            <a:xfrm flipH="1">
              <a:off x="9381744" y="-25401"/>
              <a:ext cx="2810256" cy="688340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2" name="Google Shape;92;p19"/>
          <p:cNvCxnSpPr/>
          <p:nvPr/>
        </p:nvCxnSpPr>
        <p:spPr>
          <a:xfrm flipH="1" rot="10800000">
            <a:off x="-1" y="-25403"/>
            <a:ext cx="1210573" cy="204816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3"/>
          <p:cNvCxnSpPr/>
          <p:nvPr/>
        </p:nvCxnSpPr>
        <p:spPr>
          <a:xfrm rot="10800000">
            <a:off x="3094182" y="0"/>
            <a:ext cx="1745673" cy="38977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23"/>
          <p:cNvSpPr txBox="1"/>
          <p:nvPr>
            <p:ph type="title"/>
          </p:nvPr>
        </p:nvSpPr>
        <p:spPr>
          <a:xfrm>
            <a:off x="5476874" y="1671639"/>
            <a:ext cx="5884027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/>
          <p:nvPr>
            <p:ph idx="2" type="pic"/>
          </p:nvPr>
        </p:nvSpPr>
        <p:spPr>
          <a:xfrm>
            <a:off x="-28230" y="-9144"/>
            <a:ext cx="5481955" cy="687628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3"/>
          <p:cNvSpPr txBox="1"/>
          <p:nvPr>
            <p:ph idx="11" type="ftr"/>
          </p:nvPr>
        </p:nvSpPr>
        <p:spPr>
          <a:xfrm>
            <a:off x="825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5453725" y="3660774"/>
            <a:ext cx="5907176" cy="253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6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1333500" y="2674013"/>
            <a:ext cx="2895600" cy="3269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" name="Google Shape;26;p18"/>
          <p:cNvCxnSpPr/>
          <p:nvPr/>
        </p:nvCxnSpPr>
        <p:spPr>
          <a:xfrm>
            <a:off x="3990667" y="0"/>
            <a:ext cx="1126278" cy="25122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18"/>
          <p:cNvSpPr/>
          <p:nvPr>
            <p:ph idx="2" type="pic"/>
          </p:nvPr>
        </p:nvSpPr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" name="Google Shape;30;p22"/>
          <p:cNvGrpSpPr/>
          <p:nvPr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31" name="Google Shape;31;p2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2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22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LcPeriod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22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093633" cy="39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1"/>
          <p:cNvSpPr txBox="1"/>
          <p:nvPr>
            <p:ph type="title"/>
          </p:nvPr>
        </p:nvSpPr>
        <p:spPr>
          <a:xfrm>
            <a:off x="2933700" y="568961"/>
            <a:ext cx="8420100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2933700" y="2797255"/>
            <a:ext cx="3924300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2933700" y="3251596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7410173" y="2797255"/>
            <a:ext cx="3943627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7410173" y="3251595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1" type="ftr"/>
          </p:nvPr>
        </p:nvSpPr>
        <p:spPr>
          <a:xfrm>
            <a:off x="296926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3">
  <p:cSld name="Section Break 3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type="ctrTitle"/>
          </p:nvPr>
        </p:nvSpPr>
        <p:spPr>
          <a:xfrm>
            <a:off x="6991350" y="406400"/>
            <a:ext cx="4179570" cy="34579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" name="Google Shape;5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/>
          <p:nvPr>
            <p:ph type="title"/>
          </p:nvPr>
        </p:nvSpPr>
        <p:spPr>
          <a:xfrm>
            <a:off x="838201" y="895350"/>
            <a:ext cx="3247662" cy="1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" type="body"/>
          </p:nvPr>
        </p:nvSpPr>
        <p:spPr>
          <a:xfrm>
            <a:off x="838200" y="2813049"/>
            <a:ext cx="3247662" cy="32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1" type="ftr"/>
          </p:nvPr>
        </p:nvSpPr>
        <p:spPr>
          <a:xfrm>
            <a:off x="731615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6" name="Google Shape;56;p24"/>
          <p:cNvGrpSpPr/>
          <p:nvPr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57" name="Google Shape;57;p24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" name="Google Shape;58;p24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2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61" name="Google Shape;61;p2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2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3" name="Google Shape;63;p26"/>
          <p:cNvSpPr txBox="1"/>
          <p:nvPr>
            <p:ph type="title"/>
          </p:nvPr>
        </p:nvSpPr>
        <p:spPr>
          <a:xfrm>
            <a:off x="838200" y="3535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1" type="ftr"/>
          </p:nvPr>
        </p:nvSpPr>
        <p:spPr>
          <a:xfrm>
            <a:off x="8382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type="title">
  <p:cSld name="TITLE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" type="subTitle"/>
          </p:nvPr>
        </p:nvSpPr>
        <p:spPr>
          <a:xfrm>
            <a:off x="4267200" y="3238103"/>
            <a:ext cx="4179570" cy="28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9" name="Google Shape;6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267200" y="6356350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Relationship Id="rId4" Type="http://schemas.openxmlformats.org/officeDocument/2006/relationships/image" Target="../media/image11.jpg"/><Relationship Id="rId5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3.xml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ctrTitle"/>
          </p:nvPr>
        </p:nvSpPr>
        <p:spPr>
          <a:xfrm>
            <a:off x="3620050" y="3859175"/>
            <a:ext cx="8267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Welcome! 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Please, have a seat.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8802975" y="342200"/>
            <a:ext cx="30000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1" lang="en-US" sz="3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CWRU Quants</a:t>
            </a:r>
            <a:endParaRPr b="0" i="1" sz="3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quants@case.edu</a:t>
            </a:r>
            <a:endParaRPr b="0" i="1" sz="2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78c0f8ae3_0_47"/>
          <p:cNvSpPr txBox="1"/>
          <p:nvPr/>
        </p:nvSpPr>
        <p:spPr>
          <a:xfrm>
            <a:off x="2567175" y="2200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How do firms profit? pt. 2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5" name="Google Shape;175;g3878c0f8ae3_0_47"/>
          <p:cNvSpPr txBox="1"/>
          <p:nvPr/>
        </p:nvSpPr>
        <p:spPr>
          <a:xfrm>
            <a:off x="230225" y="1265250"/>
            <a:ext cx="11293500" cy="51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There are thousands, millions of these trades executed and even if you pick up a fraction of a cent on each trade, you’re in the profit.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You don’t even have to correctly price the option at expiry, in fact you can price it incorrectly and still profit.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○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There are many, many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different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 ways to profit from options, this is perhaps the most common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Ex: We buy an option for 1.00$ and do no other trades with that option besides later selling it for 1.04$, the option then expires worth 0$. Notice: We made 0.04$ but the option expires worthless.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4f36c1e02_0_0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Payoff Diagram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4f36c1e02_0_5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is a Payoff Diagram?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8" name="Google Shape;188;g384f36c1e02_0_5"/>
          <p:cNvSpPr txBox="1"/>
          <p:nvPr/>
        </p:nvSpPr>
        <p:spPr>
          <a:xfrm>
            <a:off x="230225" y="1925375"/>
            <a:ext cx="112935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 </a:t>
            </a:r>
            <a:r>
              <a:rPr b="1"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visual representation</a:t>
            </a: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of how the value of an option (or strategy) changes at expiration.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X-axis = </a:t>
            </a:r>
            <a:r>
              <a:rPr b="1"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Underlying asset price at expiry</a:t>
            </a: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.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Y-axis = </a:t>
            </a:r>
            <a:r>
              <a:rPr b="1"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Profit or payoff</a:t>
            </a: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from holding the option.</a:t>
            </a:r>
            <a:b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Helps traders and students </a:t>
            </a:r>
            <a:r>
              <a:rPr b="1"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see risk and reward</a:t>
            </a: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clearly: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b="1"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Maximum loss</a:t>
            </a: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(often limited to premium paid).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b="1"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Break-even point</a:t>
            </a: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.</a:t>
            </a:r>
            <a:endParaRPr sz="21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b="1"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Profit potential</a:t>
            </a:r>
            <a:r>
              <a:rPr lang="en-US" sz="21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(limited or unlimited depending on strategy)</a:t>
            </a:r>
            <a:endParaRPr sz="21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9" name="Google Shape;189;g384f36c1e02_0_5"/>
          <p:cNvSpPr txBox="1"/>
          <p:nvPr/>
        </p:nvSpPr>
        <p:spPr>
          <a:xfrm>
            <a:off x="1705325" y="385077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0" name="Google Shape;190;g384f36c1e02_0_5"/>
          <p:cNvSpPr txBox="1"/>
          <p:nvPr/>
        </p:nvSpPr>
        <p:spPr>
          <a:xfrm>
            <a:off x="1227600" y="5812650"/>
            <a:ext cx="97368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4f36c1e02_0_15"/>
          <p:cNvSpPr txBox="1"/>
          <p:nvPr>
            <p:ph idx="1" type="body"/>
          </p:nvPr>
        </p:nvSpPr>
        <p:spPr>
          <a:xfrm>
            <a:off x="838200" y="2813049"/>
            <a:ext cx="3247800" cy="32385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rmAutofit fontScale="77500" lnSpcReduction="10000"/>
          </a:bodyPr>
          <a:lstStyle/>
          <a:p>
            <a:pPr indent="-331946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100">
                <a:latin typeface="Spectral"/>
                <a:ea typeface="Spectral"/>
                <a:cs typeface="Spectral"/>
                <a:sym typeface="Spectral"/>
              </a:rPr>
              <a:t>Helps traders and students </a:t>
            </a:r>
            <a:r>
              <a:rPr b="1" lang="en-US" sz="2100">
                <a:latin typeface="Spectral"/>
                <a:ea typeface="Spectral"/>
                <a:cs typeface="Spectral"/>
                <a:sym typeface="Spectral"/>
              </a:rPr>
              <a:t>see risk and reward</a:t>
            </a:r>
            <a:r>
              <a:rPr lang="en-US" sz="2100">
                <a:latin typeface="Spectral"/>
                <a:ea typeface="Spectral"/>
                <a:cs typeface="Spectral"/>
                <a:sym typeface="Spectral"/>
              </a:rPr>
              <a:t> clearly:</a:t>
            </a:r>
            <a:endParaRPr sz="2100">
              <a:latin typeface="Spectral"/>
              <a:ea typeface="Spectral"/>
              <a:cs typeface="Spectral"/>
              <a:sym typeface="Spectral"/>
            </a:endParaRPr>
          </a:p>
          <a:p>
            <a:pPr indent="-33194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US" sz="2100">
                <a:latin typeface="Spectral"/>
                <a:ea typeface="Spectral"/>
                <a:cs typeface="Spectral"/>
                <a:sym typeface="Spectral"/>
              </a:rPr>
              <a:t>Maximum loss</a:t>
            </a:r>
            <a:r>
              <a:rPr lang="en-US" sz="2100">
                <a:latin typeface="Spectral"/>
                <a:ea typeface="Spectral"/>
                <a:cs typeface="Spectral"/>
                <a:sym typeface="Spectral"/>
              </a:rPr>
              <a:t> (often limited to premium paid).</a:t>
            </a:r>
            <a:endParaRPr sz="2100">
              <a:latin typeface="Spectral"/>
              <a:ea typeface="Spectral"/>
              <a:cs typeface="Spectral"/>
              <a:sym typeface="Spectral"/>
            </a:endParaRPr>
          </a:p>
          <a:p>
            <a:pPr indent="-33194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US" sz="2100">
                <a:latin typeface="Spectral"/>
                <a:ea typeface="Spectral"/>
                <a:cs typeface="Spectral"/>
                <a:sym typeface="Spectral"/>
              </a:rPr>
              <a:t>Break-even point</a:t>
            </a:r>
            <a:r>
              <a:rPr lang="en-US" sz="2100">
                <a:latin typeface="Spectral"/>
                <a:ea typeface="Spectral"/>
                <a:cs typeface="Spectral"/>
                <a:sym typeface="Spectral"/>
              </a:rPr>
              <a:t>.</a:t>
            </a:r>
            <a:endParaRPr sz="2100">
              <a:latin typeface="Spectral"/>
              <a:ea typeface="Spectral"/>
              <a:cs typeface="Spectral"/>
              <a:sym typeface="Spectral"/>
            </a:endParaRPr>
          </a:p>
          <a:p>
            <a:pPr indent="-33194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-US" sz="2100">
                <a:latin typeface="Spectral"/>
                <a:ea typeface="Spectral"/>
                <a:cs typeface="Spectral"/>
                <a:sym typeface="Spectral"/>
              </a:rPr>
              <a:t>Profit potential</a:t>
            </a:r>
            <a:r>
              <a:rPr lang="en-US" sz="2100">
                <a:latin typeface="Spectral"/>
                <a:ea typeface="Spectral"/>
                <a:cs typeface="Spectral"/>
                <a:sym typeface="Spectral"/>
              </a:rPr>
              <a:t> (limited or unlimited depending on strategy)</a:t>
            </a:r>
            <a:endParaRPr/>
          </a:p>
        </p:txBody>
      </p:sp>
      <p:sp>
        <p:nvSpPr>
          <p:cNvPr id="197" name="Google Shape;197;g384f36c1e02_0_15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g384f36c1e0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501" y="403225"/>
            <a:ext cx="7657177" cy="6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8b6a862e3_1_0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Intro to Greeks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8b6a862e3_1_5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1" name="Google Shape;211;g388b6a862e3_1_5"/>
          <p:cNvSpPr txBox="1"/>
          <p:nvPr/>
        </p:nvSpPr>
        <p:spPr>
          <a:xfrm>
            <a:off x="958175" y="1925375"/>
            <a:ext cx="5721000" cy="4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QF uses Greek letters to talk about how sensitive an asset is (often options) to underlying parameters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Greeks are very useful when talking about </a:t>
            </a:r>
            <a:r>
              <a:rPr b="1"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risk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2" name="Google Shape;212;g388b6a862e3_1_5"/>
          <p:cNvSpPr txBox="1"/>
          <p:nvPr/>
        </p:nvSpPr>
        <p:spPr>
          <a:xfrm>
            <a:off x="1705325" y="721350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are “the Greeks?”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descr="What Is Giannis Antetokounmpo's Ethnicity? Tracing the Bucks Star's Cross  Continental Roots - EssentiallySports" id="213" name="Google Shape;213;g388b6a862e3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725" y="3465600"/>
            <a:ext cx="416242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istotle | Biography, Works, Quotes, Philosophy, Ethics, &amp; Facts |  Britannica" id="214" name="Google Shape;214;g388b6a862e3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9725" y="306550"/>
            <a:ext cx="2380421" cy="299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e9ec63229_0_15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1" name="Google Shape;221;g38e9ec63229_0_15"/>
          <p:cNvSpPr txBox="1"/>
          <p:nvPr/>
        </p:nvSpPr>
        <p:spPr>
          <a:xfrm>
            <a:off x="958175" y="1925375"/>
            <a:ext cx="10349400" cy="4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most basic Greeks are ⍺ and 𝛃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○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𝛂: return on investment relative to overall market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○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𝛃: measures risk of an asset relative to the risk of the overall market risk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■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𝛃&gt;1 implies that the asset is more risky than the market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Black-Scholes Equation is commonly used, and it’d be nice to have names for these quantities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2" name="Google Shape;222;g38e9ec63229_0_15"/>
          <p:cNvSpPr txBox="1"/>
          <p:nvPr/>
        </p:nvSpPr>
        <p:spPr>
          <a:xfrm>
            <a:off x="1705325" y="721350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Some Context: The Black-Scholes Model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23" name="Google Shape;223;g38e9ec63229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50" y="5053798"/>
            <a:ext cx="6102799" cy="11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e9ec63229_0_27"/>
          <p:cNvSpPr txBox="1"/>
          <p:nvPr/>
        </p:nvSpPr>
        <p:spPr>
          <a:xfrm>
            <a:off x="750225" y="2942175"/>
            <a:ext cx="4939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Define </a:t>
            </a:r>
            <a:r>
              <a:rPr i="1"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</a:t>
            </a:r>
            <a:r>
              <a:rPr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as the value of the option, </a:t>
            </a:r>
            <a:r>
              <a:rPr i="1"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</a:t>
            </a:r>
            <a:r>
              <a:rPr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as the underlying instrument’s price, 𝜎 as its volatility, and </a:t>
            </a:r>
            <a:r>
              <a:rPr i="1"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</a:t>
            </a:r>
            <a:r>
              <a:rPr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as time until expiration.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0" name="Google Shape;230;g38e9ec63229_0_27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1" name="Google Shape;231;g38e9ec63229_0_27"/>
          <p:cNvSpPr txBox="1"/>
          <p:nvPr/>
        </p:nvSpPr>
        <p:spPr>
          <a:xfrm>
            <a:off x="704625" y="1168150"/>
            <a:ext cx="50307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Important Greeks to Know</a:t>
            </a:r>
            <a:endParaRPr sz="32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2" name="Google Shape;232;g38e9ec63229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575" y="180827"/>
            <a:ext cx="1504025" cy="10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8e9ec63229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563" y="1488676"/>
            <a:ext cx="1635925" cy="108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8e9ec63229_0_27"/>
          <p:cNvPicPr preferRelativeResize="0"/>
          <p:nvPr/>
        </p:nvPicPr>
        <p:blipFill rotWithShape="1">
          <a:blip r:embed="rId6">
            <a:alphaModFix/>
          </a:blip>
          <a:srcRect b="15801" l="0" r="9165" t="10566"/>
          <a:stretch/>
        </p:blipFill>
        <p:spPr>
          <a:xfrm>
            <a:off x="6247050" y="2942175"/>
            <a:ext cx="1960976" cy="97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8e9ec63229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3838" y="4117111"/>
            <a:ext cx="1667400" cy="11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8e9ec63229_0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113" y="5480510"/>
            <a:ext cx="3034949" cy="120056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8e9ec63229_0_27"/>
          <p:cNvSpPr txBox="1"/>
          <p:nvPr/>
        </p:nvSpPr>
        <p:spPr>
          <a:xfrm>
            <a:off x="8911725" y="268025"/>
            <a:ext cx="27519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Delta</a:t>
            </a: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: Rate of change of option value to underlying asset’s price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8" name="Google Shape;238;g38e9ec63229_0_27"/>
          <p:cNvSpPr txBox="1"/>
          <p:nvPr/>
        </p:nvSpPr>
        <p:spPr>
          <a:xfrm>
            <a:off x="8911725" y="1542275"/>
            <a:ext cx="27519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Vega</a:t>
            </a: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: Sensitivity of option value to volatility of underlying asset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9" name="Google Shape;239;g38e9ec63229_0_27"/>
          <p:cNvSpPr txBox="1"/>
          <p:nvPr/>
        </p:nvSpPr>
        <p:spPr>
          <a:xfrm>
            <a:off x="8911725" y="2942100"/>
            <a:ext cx="27519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Theta</a:t>
            </a: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: Sensitivity of value to time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0" name="Google Shape;240;g38e9ec63229_0_27"/>
          <p:cNvSpPr txBox="1"/>
          <p:nvPr/>
        </p:nvSpPr>
        <p:spPr>
          <a:xfrm>
            <a:off x="8911725" y="4211263"/>
            <a:ext cx="27519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Rho</a:t>
            </a: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: Sensitivity of value to the interest rate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1" name="Google Shape;241;g38e9ec63229_0_27"/>
          <p:cNvSpPr txBox="1"/>
          <p:nvPr/>
        </p:nvSpPr>
        <p:spPr>
          <a:xfrm>
            <a:off x="8911725" y="5554950"/>
            <a:ext cx="27519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Gamma</a:t>
            </a:r>
            <a:r>
              <a:rPr lang="en-US" sz="1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: Rate of change of delta to changes in the underlying price</a:t>
            </a:r>
            <a:endParaRPr sz="1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7a5632412_0_0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Market Microstructure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7a5632412_0_25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Liquidity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4" name="Google Shape;254;g387a5632412_0_25"/>
          <p:cNvSpPr txBox="1"/>
          <p:nvPr/>
        </p:nvSpPr>
        <p:spPr>
          <a:xfrm>
            <a:off x="230225" y="192537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Liquidity can be determined by how much buying and selling power is available in the market, also known as market depth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Buying and selling power - cash available, trade execution speed, trading volume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Stock market - Huge buying and selling power, very liquid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Collectible trading cards - Lower buying and selling power, illiquid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 illiquid markets, the price that you see isn’t necessarily the price you get - more volatility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55" name="Google Shape;255;g387a563241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175" y="91425"/>
            <a:ext cx="1523925" cy="21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e9ec63229_1_88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Cohort Applications due next Friday!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5" name="Google Shape;115;g38e9ec63229_1_88"/>
          <p:cNvSpPr txBox="1"/>
          <p:nvPr/>
        </p:nvSpPr>
        <p:spPr>
          <a:xfrm>
            <a:off x="230225" y="1925375"/>
            <a:ext cx="112935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16" name="Google Shape;116;g38e9ec63229_1_88" title="Screenshot 2025-09-26 at 3.38.15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9450" y="1872175"/>
            <a:ext cx="3473410" cy="34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387a5632412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925" y="3601076"/>
            <a:ext cx="5894077" cy="313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87a5632412_0_46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Liquidity - contd.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3" name="Google Shape;263;g387a5632412_0_46"/>
          <p:cNvSpPr txBox="1"/>
          <p:nvPr/>
        </p:nvSpPr>
        <p:spPr>
          <a:xfrm>
            <a:off x="230225" y="192537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General hallmarks of different levels of liquidity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High liquidity - high trading volume, high competition, easy access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Low liquidity - low trading volume, high volatility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7a5632412_0_33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Bids and Asks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0" name="Google Shape;270;g387a5632412_0_33"/>
          <p:cNvSpPr txBox="1"/>
          <p:nvPr/>
        </p:nvSpPr>
        <p:spPr>
          <a:xfrm>
            <a:off x="230225" y="192537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Liquidity on both buy- and sell-side of the market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Bid price -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maximum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price a buyer is willing to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pay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Ask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price -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minimum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price a seller is willing to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receive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difference between bid and ask price is known as the spread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Generally, markets with low spread are more liquid than markets with higher spread (?)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7a5632412_0_40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Basic Order Types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7" name="Google Shape;277;g387a5632412_0_40"/>
          <p:cNvSpPr txBox="1"/>
          <p:nvPr/>
        </p:nvSpPr>
        <p:spPr>
          <a:xfrm>
            <a:off x="230225" y="192537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Market Order - Buy/sell for the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best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possible price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now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Limit Order - Buy/sell at only this price or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better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Stop Order - Specifies the price at which to execute a market order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87a5632412_0_53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Limit Order (LO)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4" name="Google Shape;284;g387a5632412_0_53"/>
          <p:cNvSpPr txBox="1"/>
          <p:nvPr/>
        </p:nvSpPr>
        <p:spPr>
          <a:xfrm>
            <a:off x="230225" y="192537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Passive order that guarantees price 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or better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Buy - price or lower, Sell - price or higher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Limit orders are executed as other orders can fulfill its requirements - doesn’t have to be all in one go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collection of buying and selling limit orders at any time make up the Limit Order Book (LOB)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85" name="Google Shape;285;g387a5632412_0_53"/>
          <p:cNvPicPr preferRelativeResize="0"/>
          <p:nvPr/>
        </p:nvPicPr>
        <p:blipFill rotWithShape="1">
          <a:blip r:embed="rId3">
            <a:alphaModFix/>
          </a:blip>
          <a:srcRect b="2815" l="1965" r="2157" t="2370"/>
          <a:stretch/>
        </p:blipFill>
        <p:spPr>
          <a:xfrm>
            <a:off x="6506425" y="297175"/>
            <a:ext cx="5403625" cy="32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7a5632412_0_69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Market Order (MO)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92" name="Google Shape;292;g387a5632412_0_69"/>
          <p:cNvSpPr txBox="1"/>
          <p:nvPr/>
        </p:nvSpPr>
        <p:spPr>
          <a:xfrm>
            <a:off x="230225" y="192537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 active order which is executed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based on the best available price of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all limit orders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Action of going through each level of the LOB is called “walking the book”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market order is not fulfilled until the quantity has been matched or no limit orders remain (very rare)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93" name="Google Shape;293;g387a5632412_0_69"/>
          <p:cNvPicPr preferRelativeResize="0"/>
          <p:nvPr/>
        </p:nvPicPr>
        <p:blipFill rotWithShape="1">
          <a:blip r:embed="rId3">
            <a:alphaModFix/>
          </a:blip>
          <a:srcRect b="2815" l="1965" r="2157" t="2370"/>
          <a:stretch/>
        </p:blipFill>
        <p:spPr>
          <a:xfrm>
            <a:off x="6506425" y="297175"/>
            <a:ext cx="5403625" cy="32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7a5632412_0_92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Stop Order (SO) AKA Stop-Loss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00" name="Google Shape;300;g387a5632412_0_92"/>
          <p:cNvSpPr txBox="1"/>
          <p:nvPr/>
        </p:nvSpPr>
        <p:spPr>
          <a:xfrm>
            <a:off x="230225" y="192537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Passive order that transforms into an 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active order when conditions are met, 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guaranteeing execution but not price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trigger is when the market price of the assets reaches the stop price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Usually used to mitigate loss on an investment, hence the name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Difference between SO and LO is in the guarantee. LO guarantees price, SO guarantees execution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01" name="Google Shape;301;g387a5632412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900" y="160003"/>
            <a:ext cx="5229110" cy="314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g387a5632412_0_92"/>
          <p:cNvCxnSpPr/>
          <p:nvPr/>
        </p:nvCxnSpPr>
        <p:spPr>
          <a:xfrm>
            <a:off x="7515525" y="1183275"/>
            <a:ext cx="4371600" cy="0"/>
          </a:xfrm>
          <a:prstGeom prst="straightConnector1">
            <a:avLst/>
          </a:prstGeom>
          <a:noFill/>
          <a:ln cap="flat" cmpd="sng" w="2920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3" name="Google Shape;303;g387a5632412_0_92"/>
          <p:cNvCxnSpPr/>
          <p:nvPr/>
        </p:nvCxnSpPr>
        <p:spPr>
          <a:xfrm>
            <a:off x="7515514" y="2158652"/>
            <a:ext cx="4383000" cy="0"/>
          </a:xfrm>
          <a:prstGeom prst="straightConnector1">
            <a:avLst/>
          </a:prstGeom>
          <a:noFill/>
          <a:ln cap="flat" cmpd="sng" w="29200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7a5632412_0_165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Relation to Derivatives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10" name="Google Shape;310;g387a5632412_0_165"/>
          <p:cNvSpPr txBox="1"/>
          <p:nvPr/>
        </p:nvSpPr>
        <p:spPr>
          <a:xfrm>
            <a:off x="230225" y="192537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Since the LOB is one of the factors in determining current stock price, the distribution of Limit Orders also affects derivative pricing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If you were to place a large market order this would increase volatility which increases the value of the option derived from the stock</a:t>
            </a:r>
            <a:b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When stop order thresholds are triggered, this can also lead to huge swings that affect value of options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4cb68a28a_0_0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Jane Street India Situation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38e9ec63229_1_5" title="Screenshot 2025-10-02 at 8.51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50" y="3327679"/>
            <a:ext cx="7782723" cy="30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8e9ec63229_1_5" title="Screenshot 2025-10-02 at 8.52.1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350" y="2652925"/>
            <a:ext cx="5740800" cy="127944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g38e9ec63229_1_5" title="Screenshot 2025-10-02 at 8.52.4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4148" y="241050"/>
            <a:ext cx="3972728" cy="352680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g38e9ec63229_1_5" title="Screenshot 2025-10-02 at 8.53.30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7725" y="4292127"/>
            <a:ext cx="6320675" cy="2321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g38e9ec63229_1_5" title="Screenshot 2025-10-02 at 8.54.17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225" y="146350"/>
            <a:ext cx="6937124" cy="25065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8e9ec63229_1_22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33" name="Google Shape;333;g38e9ec63229_1_22"/>
          <p:cNvSpPr txBox="1"/>
          <p:nvPr/>
        </p:nvSpPr>
        <p:spPr>
          <a:xfrm>
            <a:off x="230225" y="1516250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 August, India’s financial regulator SEBI (Securities Exchange Board of India) accused Jane Street of exploiting derivative market, and then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banned them from the Indian Markets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Jane Street denied these charges, and says that it was merely engaging in “standard arbitrage strategies”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But what’s really going on?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AGENDA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015225" y="2484450"/>
            <a:ext cx="40323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Intro to Options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Build a Payoff Diagram Example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Intro to Greeks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Market Microstructure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Case Study: Jane Street India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e9ec63229_1_16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India’s Stock Market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0" name="Google Shape;340;g38e9ec63229_1_16"/>
          <p:cNvSpPr txBox="1"/>
          <p:nvPr/>
        </p:nvSpPr>
        <p:spPr>
          <a:xfrm>
            <a:off x="230225" y="168712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Derivatives turnover in India is more than 300x higher than cash turnover</a:t>
            </a:r>
            <a:endParaRPr sz="2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pectral"/>
              <a:buChar char="-"/>
            </a:pPr>
            <a:r>
              <a:rPr lang="en-US" sz="2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 much of the 2000s, India’s markets were very dry</a:t>
            </a:r>
            <a:endParaRPr sz="2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pectral"/>
              <a:buChar char="-"/>
            </a:pPr>
            <a:r>
              <a:rPr lang="en-US" sz="2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getting </a:t>
            </a:r>
            <a:r>
              <a:rPr b="1" lang="en-US" sz="2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leverage</a:t>
            </a:r>
            <a:r>
              <a:rPr lang="en-US" sz="2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for trades extremely difficult</a:t>
            </a:r>
            <a:endParaRPr sz="2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pectral"/>
              <a:buChar char="-"/>
            </a:pPr>
            <a:r>
              <a:rPr lang="en-US" sz="2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combination of high transaction costs, bad infrastructure, kept most people (and firms) away, tax on every trade</a:t>
            </a:r>
            <a:endParaRPr sz="2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pectral"/>
              <a:buChar char="-"/>
            </a:pPr>
            <a:r>
              <a:rPr lang="en-US" sz="2600" u="sng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This caused many people to turn to options trading</a:t>
            </a:r>
            <a:endParaRPr sz="2600" u="sng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pectral"/>
              <a:buChar char="-"/>
            </a:pPr>
            <a:r>
              <a:rPr lang="en-US" sz="2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 we just learned, options allow you to gain exposure to massive gains (and losses) without owning the underlying stock</a:t>
            </a:r>
            <a:endParaRPr sz="2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pectral"/>
              <a:buChar char="-"/>
            </a:pPr>
            <a:r>
              <a:rPr lang="en-US" sz="2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if you are taxed on a percentage of the shares you buy/sell no </a:t>
            </a:r>
            <a:r>
              <a:rPr lang="en-US" sz="26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matter the profit, the citizens preferred to trade options for potentially higher profits (with higher risk)</a:t>
            </a:r>
            <a:endParaRPr sz="2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rgbClr val="FFF2CC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8e9ec63229_1_34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Relation to Derivatives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47" name="Google Shape;347;g38e9ec63229_1_34" title="Screenshot 2025-10-02 at 9.05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412" y="134287"/>
            <a:ext cx="9437174" cy="65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e9ec63229_1_40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4" name="Google Shape;354;g38e9ec63229_1_40"/>
          <p:cNvSpPr txBox="1"/>
          <p:nvPr/>
        </p:nvSpPr>
        <p:spPr>
          <a:xfrm>
            <a:off x="328400" y="1467175"/>
            <a:ext cx="11293500" cy="4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Introduction of 0 Days To Expiration Options quickly became popular in India, especially amongst the youth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9/10 retail traders are losing money in the markets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over the last 4 years, mom and pop traders have lost a combined $33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billion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USD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Seen as adjacent to America’s “meme stock craze” (remember Gamestop?)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High risk -&gt; super high reward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8e9ec63229_1_62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1" name="Google Shape;361;g38e9ec63229_1_62" title="Screenshot 2025-10-02 at 9.14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02" y="997200"/>
            <a:ext cx="6456376" cy="47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8e9ec63229_1_62"/>
          <p:cNvSpPr txBox="1"/>
          <p:nvPr/>
        </p:nvSpPr>
        <p:spPr>
          <a:xfrm>
            <a:off x="6782475" y="734925"/>
            <a:ext cx="4926300" cy="4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August 2024,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Millennium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hired 2 ex Jane Street traders, and it was revealed that the employees had leaked a proprietary trading strategy based around the Indian market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This caused SEBI to begin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investigating the action in their own markets… Who wouldn’t be concerned?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8e9ec63229_1_46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Intraday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Index Manipulation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9" name="Google Shape;369;g38e9ec63229_1_46"/>
          <p:cNvSpPr txBox="1"/>
          <p:nvPr/>
        </p:nvSpPr>
        <p:spPr>
          <a:xfrm>
            <a:off x="230225" y="1687125"/>
            <a:ext cx="11293500" cy="4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Focuses on 0DTE options on BANKNIFTY (regional bank)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Alleged scheme had 2 phases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Phase 1: JS aggressively buys shares and futures of BANKNIFTY, which are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significant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quantities in relation to the trading volumes in the markets. These purchases are </a:t>
            </a: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 aggressive that they push up the price of the underlying stock</a:t>
            </a:r>
            <a:endParaRPr i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At the same time (presumably after price adjustment), they buy cheap </a:t>
            </a:r>
            <a:r>
              <a:rPr lang="en-US" sz="2800">
                <a:solidFill>
                  <a:schemeClr val="dk1"/>
                </a:solidFill>
                <a:highlight>
                  <a:srgbClr val="FF0000"/>
                </a:highlight>
                <a:latin typeface="Spectral"/>
                <a:ea typeface="Spectral"/>
                <a:cs typeface="Spectral"/>
                <a:sym typeface="Spectral"/>
              </a:rPr>
              <a:t>put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options and sell </a:t>
            </a:r>
            <a:r>
              <a:rPr lang="en-US" sz="2800">
                <a:solidFill>
                  <a:schemeClr val="dk1"/>
                </a:solidFill>
                <a:highlight>
                  <a:srgbClr val="00FF00"/>
                </a:highlight>
                <a:latin typeface="Spectral"/>
                <a:ea typeface="Spectral"/>
                <a:cs typeface="Spectral"/>
                <a:sym typeface="Spectral"/>
              </a:rPr>
              <a:t>call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options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Phase 2: JS dumps all of their shares and futures, which also affects the price. This causes their puts to skyrocket in price, and the calls they sold to plummet.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38e9ec63229_1_52" title="Screenshot 2025-10-03 at 7.51.0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13" y="649837"/>
            <a:ext cx="9638974" cy="5558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8e9ec63229_1_73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Intraday Index Manipulation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2" name="Google Shape;382;g38e9ec63229_1_73"/>
          <p:cNvSpPr txBox="1"/>
          <p:nvPr/>
        </p:nvSpPr>
        <p:spPr>
          <a:xfrm>
            <a:off x="230225" y="1687125"/>
            <a:ext cx="11293500" cy="4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Jane Street ended up losing money in the cash and futures market, but made massive gains in the derivative market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 the trading day that SEBI used to accuse JS: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across 8 minutes, JS bought up $67 million of NIFTY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lifted the index over 1% across the course of the buying spree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argued that these losses were “unjustifiable” and were taken “only to distort NIFTY option prices”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Jane Street’s response….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g38e9ec63229_1_81" title="Screenshot 2025-10-03 at 7.55.5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25" y="152400"/>
            <a:ext cx="7449956" cy="65532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8e9ec63229_1_28"/>
          <p:cNvSpPr txBox="1"/>
          <p:nvPr/>
        </p:nvSpPr>
        <p:spPr>
          <a:xfrm>
            <a:off x="0" y="851800"/>
            <a:ext cx="119211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 summary: </a:t>
            </a:r>
            <a:r>
              <a:rPr lang="en-US" sz="2800">
                <a:solidFill>
                  <a:schemeClr val="dk1"/>
                </a:solidFill>
                <a:highlight>
                  <a:srgbClr val="FFF2CC"/>
                </a:highlight>
                <a:latin typeface="Spectral"/>
                <a:ea typeface="Spectral"/>
                <a:cs typeface="Spectral"/>
                <a:sym typeface="Spectral"/>
              </a:rPr>
              <a:t>Jane Street took advantage of this, and generated more than $4.3 billion in gains since 2020</a:t>
            </a:r>
            <a:endParaRPr sz="2800">
              <a:solidFill>
                <a:schemeClr val="dk1"/>
              </a:solidFill>
              <a:highlight>
                <a:srgbClr val="FFF2CC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highlight>
                <a:srgbClr val="FFF2CC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highlight>
                <a:srgbClr val="FFF2CC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Options vs underlying imbalance creates a market where (expiry) price movements can be influenced by movements in the underlying stock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Jane Street vs. SEBI revealed one aspect of JS’s trading strategy in foreign markets.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we talked previously about market efficiency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highlight>
                <a:srgbClr val="FFF2CC"/>
              </a:highlight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980c813b1_0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g28980c813b1_0_0"/>
          <p:cNvSpPr txBox="1"/>
          <p:nvPr/>
        </p:nvSpPr>
        <p:spPr>
          <a:xfrm>
            <a:off x="3836700" y="1262554"/>
            <a:ext cx="451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Social Links</a:t>
            </a:r>
            <a:endParaRPr b="0" i="0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02" name="Google Shape;402;g28980c813b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2387" y="3737875"/>
            <a:ext cx="837650" cy="8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8980c813b1_0_0"/>
          <p:cNvSpPr txBox="1"/>
          <p:nvPr/>
        </p:nvSpPr>
        <p:spPr>
          <a:xfrm>
            <a:off x="5411600" y="2648988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4" name="Google Shape;404;g28980c813b1_0_0"/>
          <p:cNvSpPr txBox="1"/>
          <p:nvPr/>
        </p:nvSpPr>
        <p:spPr>
          <a:xfrm>
            <a:off x="5411600" y="3848888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05" name="Google Shape;405;g28980c813b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2385" y="5064780"/>
            <a:ext cx="837652" cy="83766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8980c813b1_0_0"/>
          <p:cNvSpPr txBox="1"/>
          <p:nvPr/>
        </p:nvSpPr>
        <p:spPr>
          <a:xfrm>
            <a:off x="5411600" y="5087100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07" name="Google Shape;407;g28980c813b1_0_0" title="Screenshot 2025-09-04 at 9.45.45 PM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537975"/>
            <a:ext cx="837650" cy="8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1228b536a_1_0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Intro to Options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3"/>
          <p:cNvSpPr txBox="1"/>
          <p:nvPr>
            <p:ph type="ctrTitle"/>
          </p:nvPr>
        </p:nvSpPr>
        <p:spPr>
          <a:xfrm>
            <a:off x="4267200" y="14633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QUESTIONS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AND ANSWERS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4" name="Google Shape;414;p13"/>
          <p:cNvSpPr txBox="1"/>
          <p:nvPr>
            <p:ph idx="1" type="subTitle"/>
          </p:nvPr>
        </p:nvSpPr>
        <p:spPr>
          <a:xfrm>
            <a:off x="4267200" y="3923903"/>
            <a:ext cx="41796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Contact us!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Email: quants@case.edu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Instagram: @cwruquants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f4b4fa322_0_0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First An Interesting History Lesson…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6" name="Google Shape;136;g37f4b4fa322_0_0"/>
          <p:cNvSpPr txBox="1"/>
          <p:nvPr/>
        </p:nvSpPr>
        <p:spPr>
          <a:xfrm>
            <a:off x="230225" y="1925375"/>
            <a:ext cx="112935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Thales of Miletus secured the </a:t>
            </a: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first ever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options contract in 600 BC.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Forsees a larger harvesting season for olives, so in the offseason purchases </a:t>
            </a: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right but not the obligation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to rent out olive presses from the press owners.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When the harvesting season came he exercised his option and rented out the olive presses at a much higher price and pocketed the difference.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78c0f8ae3_0_2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is an Option?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3" name="Google Shape;143;g3878c0f8ae3_0_2"/>
          <p:cNvSpPr txBox="1"/>
          <p:nvPr/>
        </p:nvSpPr>
        <p:spPr>
          <a:xfrm>
            <a:off x="230225" y="1925375"/>
            <a:ext cx="112935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●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option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is a financial contract wherein the holder of the contract has the right but not the obligation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 to buy or sell an underlying asset or financial instrument at a specified </a:t>
            </a: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strike price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on or before a specified date, depending on the form of the option. 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Strike price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is the fixed price of the asset at which the holder has the right to buy or sell the underlying asset.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Expiry Time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 is the predetermined time at which the obligations must be honored by, otherwise the contract is invalid.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78c0f8ae3_0_11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Put vs. Call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0" name="Google Shape;150;g3878c0f8ae3_0_11"/>
          <p:cNvSpPr txBox="1"/>
          <p:nvPr/>
        </p:nvSpPr>
        <p:spPr>
          <a:xfrm>
            <a:off x="230225" y="1925375"/>
            <a:ext cx="112935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In general terms there are really two kinds</a:t>
            </a:r>
            <a:r>
              <a:rPr i="1" lang="en-US" sz="2800"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of options.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Put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: Gives the holder the option to </a:t>
            </a:r>
            <a:r>
              <a:rPr i="1" lang="en-US" sz="2800">
                <a:latin typeface="Spectral"/>
                <a:ea typeface="Spectral"/>
                <a:cs typeface="Spectral"/>
                <a:sym typeface="Spectral"/>
              </a:rPr>
              <a:t>sell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at the given strike price.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Call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: Give the holder the option to </a:t>
            </a:r>
            <a:r>
              <a:rPr i="1" lang="en-US" sz="2800">
                <a:latin typeface="Spectral"/>
                <a:ea typeface="Spectral"/>
                <a:cs typeface="Spectral"/>
                <a:sym typeface="Spectral"/>
              </a:rPr>
              <a:t>buy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at the given strike price.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1" name="Google Shape;151;g3878c0f8ae3_0_11"/>
          <p:cNvSpPr txBox="1"/>
          <p:nvPr/>
        </p:nvSpPr>
        <p:spPr>
          <a:xfrm>
            <a:off x="449250" y="4553250"/>
            <a:ext cx="112935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American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: Option variant that allows for execution </a:t>
            </a:r>
            <a:r>
              <a:rPr i="1" lang="en-US" sz="2800">
                <a:latin typeface="Spectral"/>
                <a:ea typeface="Spectral"/>
                <a:cs typeface="Spectral"/>
                <a:sym typeface="Spectral"/>
              </a:rPr>
              <a:t>before expiry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European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: Option variant that only allows for execution </a:t>
            </a: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at expiry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2" name="Google Shape;152;g3878c0f8ae3_0_11"/>
          <p:cNvSpPr txBox="1"/>
          <p:nvPr/>
        </p:nvSpPr>
        <p:spPr>
          <a:xfrm>
            <a:off x="1705325" y="385077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American vs. European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3" name="Google Shape;153;g3878c0f8ae3_0_11"/>
          <p:cNvSpPr txBox="1"/>
          <p:nvPr/>
        </p:nvSpPr>
        <p:spPr>
          <a:xfrm>
            <a:off x="1227600" y="5812650"/>
            <a:ext cx="97368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*</a:t>
            </a:r>
            <a:r>
              <a:rPr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There are also </a:t>
            </a:r>
            <a:r>
              <a:rPr b="1"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exotic options</a:t>
            </a:r>
            <a:r>
              <a:rPr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which is a catch-all for “weird” variants of options  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78c0f8ae3_0_23"/>
          <p:cNvSpPr txBox="1"/>
          <p:nvPr/>
        </p:nvSpPr>
        <p:spPr>
          <a:xfrm>
            <a:off x="1705325" y="8618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An Example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0" name="Google Shape;160;g3878c0f8ae3_0_23"/>
          <p:cNvSpPr txBox="1"/>
          <p:nvPr/>
        </p:nvSpPr>
        <p:spPr>
          <a:xfrm>
            <a:off x="230225" y="1925375"/>
            <a:ext cx="112935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We consider a European Call Option on some security that we have purchased for 5$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Current Price of Security: 50$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Strike Price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of Security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: 50$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Price of Security at expiry: 70$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 payoff = max(Expiry-Strike, 0)=70$-50$=20$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 profit = payoff-premium=20$-5$=15$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78c0f8ae3_0_34"/>
          <p:cNvSpPr txBox="1"/>
          <p:nvPr/>
        </p:nvSpPr>
        <p:spPr>
          <a:xfrm>
            <a:off x="2567175" y="220025"/>
            <a:ext cx="83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How do firms profit?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7" name="Google Shape;167;g3878c0f8ae3_0_34"/>
          <p:cNvSpPr txBox="1"/>
          <p:nvPr/>
        </p:nvSpPr>
        <p:spPr>
          <a:xfrm>
            <a:off x="230225" y="1265250"/>
            <a:ext cx="11293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HFT firms will have some “theoretical value” that is based on their own models for option pricing: Black-Scholes-Merton, Binomial, Heston, Monte-Carlo, Finite Difference, etc..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○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These can make different assumptions, have closed or numerical forms, among many other differences.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8" name="Google Shape;168;g3878c0f8ae3_0_34"/>
          <p:cNvSpPr txBox="1"/>
          <p:nvPr/>
        </p:nvSpPr>
        <p:spPr>
          <a:xfrm>
            <a:off x="230225" y="3703950"/>
            <a:ext cx="112935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The firm will send a bid below this theoretical value and an offer above that value, these will be fulfilled by other market participants.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●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Once some participants have executed on these offers/bids, the firm will pocket the difference between the theoretical value and this executed value.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2024-09-03T21:39:53Z</dcterms:created>
  <dc:creator>Sidharth Jindal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